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258" r:id="rId4"/>
    <p:sldId id="259" r:id="rId5"/>
    <p:sldId id="260" r:id="rId6"/>
    <p:sldId id="261" r:id="rId7"/>
    <p:sldId id="263" r:id="rId8"/>
    <p:sldId id="264" r:id="rId9"/>
    <p:sldId id="31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1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8" r:id="rId51"/>
    <p:sldId id="307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C5B5-51A1-40D3-8EFC-DBFF7A7F2BEA}" type="datetimeFigureOut">
              <a:rPr lang="en-US" smtClean="0"/>
              <a:pPr/>
              <a:t>9/30/2015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8244-C8DC-49E4-B577-A1C166115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 descr="I:\DCIM\IMG_20150930_123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Dengue infection has 3 phases-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1. Febrile phase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2. Critical phase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3. Recovery phase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gue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Febrile phase-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- Lasts 2-7 days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- Pt develop high grade fever suddenly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- Facial flushing, skin </a:t>
            </a:r>
            <a:r>
              <a:rPr lang="en-US" dirty="0" err="1" smtClean="0"/>
              <a:t>erythema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/>
              <a:t>G</a:t>
            </a:r>
            <a:r>
              <a:rPr lang="en-US" dirty="0" err="1" smtClean="0"/>
              <a:t>eneralised</a:t>
            </a:r>
            <a:r>
              <a:rPr lang="en-US" dirty="0" smtClean="0"/>
              <a:t> </a:t>
            </a:r>
            <a:r>
              <a:rPr lang="en-US" dirty="0" err="1" smtClean="0"/>
              <a:t>bodyache</a:t>
            </a:r>
            <a:r>
              <a:rPr lang="en-US" dirty="0" smtClean="0"/>
              <a:t>, </a:t>
            </a:r>
            <a:r>
              <a:rPr lang="en-US" dirty="0" err="1" smtClean="0"/>
              <a:t>myalgia</a:t>
            </a:r>
            <a:r>
              <a:rPr lang="en-US" dirty="0" smtClean="0"/>
              <a:t>, </a:t>
            </a:r>
            <a:r>
              <a:rPr lang="en-US" dirty="0" err="1" smtClean="0"/>
              <a:t>arthralgia</a:t>
            </a:r>
            <a:r>
              <a:rPr lang="en-US" dirty="0" smtClean="0"/>
              <a:t>,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headache.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- Sore throat, anorexia, nausea and  vomiting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- Mild </a:t>
            </a:r>
            <a:r>
              <a:rPr lang="en-US" dirty="0" err="1" smtClean="0"/>
              <a:t>haemorrhagic</a:t>
            </a:r>
            <a:r>
              <a:rPr lang="en-US" dirty="0" smtClean="0"/>
              <a:t> manifestation like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petechiae</a:t>
            </a:r>
            <a:r>
              <a:rPr lang="en-US" dirty="0" smtClean="0"/>
              <a:t> and mucosal membrane bleeding (gums and nose)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- Massive vaginal bleeding and gastrointestinal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bleeding may occur during this phase but is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not common.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Liver is enlarged and tender after a few days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of fever.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Earliest abnormality in the CBC is progressive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decrease in total WBC count ( high probability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of dengue).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Positive </a:t>
            </a:r>
            <a:r>
              <a:rPr lang="en-US" dirty="0" err="1" smtClean="0"/>
              <a:t>torniquet</a:t>
            </a:r>
            <a:r>
              <a:rPr lang="en-US" dirty="0" smtClean="0"/>
              <a:t> test in this phase increases the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probability of dengue.( high probability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dengue).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Critical phase-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At the time of </a:t>
            </a:r>
            <a:r>
              <a:rPr lang="en-US" dirty="0" err="1" smtClean="0"/>
              <a:t>defervescence</a:t>
            </a:r>
            <a:r>
              <a:rPr lang="en-US" dirty="0" smtClean="0"/>
              <a:t>, when the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Temp. drops to 37.5-38⁰C or less and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remains below this level, on days 3-7 of 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illness, an increase in capillary permeability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in parallel with increasing </a:t>
            </a:r>
            <a:r>
              <a:rPr lang="en-US" dirty="0" err="1" smtClean="0"/>
              <a:t>haematocrit</a:t>
            </a:r>
            <a:r>
              <a:rPr lang="en-US" dirty="0" smtClean="0"/>
              <a:t> levels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may occur.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This marks the beginning of critical phase.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period of clinically significant plasma leakage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lasts for 24-48 hrs.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- Progressive </a:t>
            </a:r>
            <a:r>
              <a:rPr lang="en-US" dirty="0" err="1" smtClean="0"/>
              <a:t>leukopenia</a:t>
            </a:r>
            <a:r>
              <a:rPr lang="en-US" dirty="0" smtClean="0"/>
              <a:t> followed by a rapid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decrease in platelet count usually precedes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plasma leakage.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At this point pt without an increase in capillary permeability will improve while those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with increase permeability may become as 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result of lost plasma volume.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pleural effusion and </a:t>
            </a:r>
            <a:r>
              <a:rPr lang="en-US" dirty="0" err="1" smtClean="0"/>
              <a:t>ascitis</a:t>
            </a:r>
            <a:r>
              <a:rPr lang="en-US" dirty="0" smtClean="0"/>
              <a:t> may be present.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Degree of increase above the baseline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haematocrit</a:t>
            </a:r>
            <a:r>
              <a:rPr lang="en-US" dirty="0" smtClean="0"/>
              <a:t> reflects the severity of plasma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leakage.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- When a critical volume of plasma is lost then shock occurs.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Body temperature subnormal.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hypoperfusion</a:t>
            </a:r>
            <a:r>
              <a:rPr lang="en-US" dirty="0" smtClean="0"/>
              <a:t> results in progressive organ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impairment, metabolic acidosis and DIC.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This leads to severe Hemorrhage causing the </a:t>
            </a:r>
            <a:r>
              <a:rPr lang="en-US" dirty="0" err="1" smtClean="0"/>
              <a:t>hematocrit</a:t>
            </a:r>
            <a:r>
              <a:rPr lang="en-US" dirty="0" smtClean="0"/>
              <a:t> to decrease in severe shock.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instead of </a:t>
            </a:r>
            <a:r>
              <a:rPr lang="en-US" dirty="0" err="1" smtClean="0"/>
              <a:t>leukopenia</a:t>
            </a:r>
            <a:r>
              <a:rPr lang="en-US" dirty="0" smtClean="0"/>
              <a:t> usually seen during this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phase, the total WBC count may increase in pt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with severe bleeding.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- Severe organ impairment like severe hepatitis, encephalitis or </a:t>
            </a:r>
            <a:r>
              <a:rPr lang="en-US" dirty="0" err="1" smtClean="0"/>
              <a:t>myocarditis</a:t>
            </a:r>
            <a:r>
              <a:rPr lang="en-US" dirty="0" smtClean="0"/>
              <a:t>  and/or severe bleeding may also develop without obvious plasma leakage or shock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Respiratory distress from massive pleural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effusion and </a:t>
            </a:r>
            <a:r>
              <a:rPr lang="en-US" dirty="0" err="1" smtClean="0"/>
              <a:t>ascites</a:t>
            </a:r>
            <a:r>
              <a:rPr lang="en-US" dirty="0" smtClean="0"/>
              <a:t> may occur at any time if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excessive fluids have been administered.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3. Recovery phase-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If pt survives the 24-48 hrs of critical phase,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a gradual </a:t>
            </a:r>
            <a:r>
              <a:rPr lang="en-US" dirty="0" err="1" smtClean="0"/>
              <a:t>reabsorption</a:t>
            </a:r>
            <a:r>
              <a:rPr lang="en-US" dirty="0" smtClean="0"/>
              <a:t> of </a:t>
            </a:r>
            <a:r>
              <a:rPr lang="en-US" dirty="0" err="1" smtClean="0"/>
              <a:t>extravascular</a:t>
            </a:r>
            <a:r>
              <a:rPr lang="en-US" dirty="0" smtClean="0"/>
              <a:t> fluid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takes place in the following 48- 72 hrs.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pruritus</a:t>
            </a:r>
            <a:r>
              <a:rPr lang="en-US" dirty="0" smtClean="0"/>
              <a:t>, </a:t>
            </a:r>
            <a:r>
              <a:rPr lang="en-US" dirty="0" err="1" smtClean="0"/>
              <a:t>bradycardia</a:t>
            </a:r>
            <a:r>
              <a:rPr lang="en-US" dirty="0" smtClean="0"/>
              <a:t> and </a:t>
            </a:r>
            <a:r>
              <a:rPr lang="en-US" dirty="0" err="1" smtClean="0"/>
              <a:t>ecg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changes are common.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Haematocrit</a:t>
            </a:r>
            <a:r>
              <a:rPr lang="en-US" dirty="0" smtClean="0"/>
              <a:t> stabilizes or may be lower due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to </a:t>
            </a:r>
            <a:r>
              <a:rPr lang="en-US" dirty="0" err="1" smtClean="0"/>
              <a:t>dilutional</a:t>
            </a:r>
            <a:r>
              <a:rPr lang="en-US" dirty="0" smtClean="0"/>
              <a:t> effect of reabsorbed fluid.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WBC count start to rise and recovery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platelet is typically later than that of WBC count.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n-US" dirty="0" smtClean="0"/>
              <a:t>Severe dengue-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defined by one or more of the following: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a. Plasma leakage that may lead to shock 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fluid accumulation, with or without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respiratory distress.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b. Severe bleeding.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c. Severe organ impairment.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OVERVIEW OF DENGUE AND ITS MANAGEMENT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Dr. AMRIT YOG DATLEY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SOURCE : WHO guidelines for diagnosis,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treatment, prevention and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- during the initial stage of shock there is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Normal systolic BP,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Tachycardia,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Peripheral vasoconstriction with reduced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skin perfusion,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Cold clammy extremities,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Delayed capillary refilling time,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Diastolic pressure rises towards systolic BP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producing narrow pulse pressure.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Finally there is </a:t>
            </a:r>
            <a:r>
              <a:rPr lang="en-US" dirty="0" err="1" smtClean="0"/>
              <a:t>decompensation</a:t>
            </a:r>
            <a:r>
              <a:rPr lang="en-US" dirty="0" smtClean="0"/>
              <a:t> and both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pressures disappears abruptly.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/>
          <a:lstStyle/>
          <a:p>
            <a:r>
              <a:rPr lang="en-US" dirty="0" smtClean="0"/>
              <a:t>Pt is considered to have shock if the pulse pressure is  ≤ 20 mm hg or has signs of poor capillary perfusion ( cold extremities, delayed capillary refill &gt; 3 second, or rapid pulse rate.</a:t>
            </a:r>
          </a:p>
          <a:p>
            <a:r>
              <a:rPr lang="en-US" dirty="0" smtClean="0"/>
              <a:t>Pt may have coagulation abnormality but usually not sufficient to cause major bleeding.</a:t>
            </a:r>
          </a:p>
          <a:p>
            <a:r>
              <a:rPr lang="en-US" dirty="0" smtClean="0"/>
              <a:t>When major bleeding occur,  it is almost always associated with profound </a:t>
            </a:r>
            <a:r>
              <a:rPr lang="en-US" dirty="0" err="1" smtClean="0"/>
              <a:t>skock</a:t>
            </a:r>
            <a:r>
              <a:rPr lang="en-US" dirty="0" smtClean="0"/>
              <a:t> this, in combination with thrombocytopenia, hypoxia and acidosis can lead to multiple organ failure and DIC.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/>
          <a:lstStyle/>
          <a:p>
            <a:r>
              <a:rPr lang="en-US" dirty="0" smtClean="0"/>
              <a:t>Massive bleeding may occur without shock when Aspirin, Ibuprofen and Steroid has taken ( contraindication).</a:t>
            </a:r>
          </a:p>
          <a:p>
            <a:r>
              <a:rPr lang="en-US" dirty="0" smtClean="0"/>
              <a:t>Unusual manifestation- </a:t>
            </a:r>
          </a:p>
          <a:p>
            <a:pPr>
              <a:buNone/>
            </a:pPr>
            <a:r>
              <a:rPr lang="en-US" dirty="0" smtClean="0"/>
              <a:t>        Acute  liver failure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Encephalopathy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Cardiomyopathy</a:t>
            </a: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Severe dengue should be considered if the pt is from an area of dengue risk with fever of                          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2-7  days plus any of the following:-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1. Evidence of plasma leakage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high or progressive rising </a:t>
            </a:r>
            <a:r>
              <a:rPr lang="en-US" dirty="0" err="1" smtClean="0"/>
              <a:t>haematocrit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Pleural effusion or </a:t>
            </a:r>
            <a:r>
              <a:rPr lang="en-US" dirty="0" err="1" smtClean="0"/>
              <a:t>ascites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Circulatory compromise or shock.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2. Significant bleeding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3. Altered level of consciousness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4. Severe gastrointestinal involvement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( Persistent vomiting, increasing </a:t>
            </a:r>
            <a:r>
              <a:rPr lang="en-US" dirty="0" err="1" smtClean="0"/>
              <a:t>abd</a:t>
            </a:r>
            <a:r>
              <a:rPr lang="en-US" dirty="0" smtClean="0"/>
              <a:t> pain,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jaundice)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Severe organ </a:t>
            </a:r>
            <a:r>
              <a:rPr lang="en-US" dirty="0" err="1" smtClean="0"/>
              <a:t>impairement</a:t>
            </a:r>
            <a:r>
              <a:rPr lang="en-US" dirty="0" smtClean="0"/>
              <a:t> –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Acute liver failure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Acute renal failure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Encephalopathy or encephalitis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 err="1" smtClean="0"/>
              <a:t>Cardiomyopathy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primary level-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Recognizing that the febrile pt could have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dengue.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Notification of suspected case of dengue.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Recognizing the early stage of plasma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leakage or critical phase and initiating fluid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Recognition of warning sign and referral.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REFER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presentation with shock ( on days 2 or 3 of illness ). </a:t>
            </a:r>
          </a:p>
          <a:p>
            <a:r>
              <a:rPr lang="en-US" dirty="0" smtClean="0"/>
              <a:t>Severe plasma leakage or shock </a:t>
            </a:r>
          </a:p>
          <a:p>
            <a:r>
              <a:rPr lang="en-US" dirty="0" smtClean="0"/>
              <a:t>Undetectable pulse or BP </a:t>
            </a:r>
          </a:p>
          <a:p>
            <a:r>
              <a:rPr lang="en-US" dirty="0" smtClean="0"/>
              <a:t>Severe bleeding</a:t>
            </a:r>
          </a:p>
          <a:p>
            <a:r>
              <a:rPr lang="en-US" dirty="0" smtClean="0"/>
              <a:t>Fluid overload </a:t>
            </a:r>
          </a:p>
          <a:p>
            <a:r>
              <a:rPr lang="en-US" dirty="0" smtClean="0"/>
              <a:t>Organ impairment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gu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ACCORDING TO</a:t>
            </a:r>
            <a:br>
              <a:rPr lang="en-US" dirty="0" smtClean="0"/>
            </a:br>
            <a:r>
              <a:rPr lang="en-US" dirty="0" smtClean="0"/>
              <a:t> GROUPS A-C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Group A- pt who may be sent home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pt who are able to tolerate adequate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v</a:t>
            </a:r>
            <a:r>
              <a:rPr lang="en-US" dirty="0" smtClean="0"/>
              <a:t>olume of oral fluids.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pass urine once every six hrs.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no warning sign, particularly when fever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subsides.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Pt should be reviewed daily fro disease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progression ( decreasing WBC count, warning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sign, </a:t>
            </a:r>
            <a:r>
              <a:rPr lang="en-US" dirty="0" err="1" smtClean="0"/>
              <a:t>defervescence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Pt with stable </a:t>
            </a:r>
            <a:r>
              <a:rPr lang="en-US" dirty="0" err="1" smtClean="0"/>
              <a:t>haematocrit</a:t>
            </a:r>
            <a:r>
              <a:rPr lang="en-US" dirty="0" smtClean="0"/>
              <a:t> can be sent home.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Encourage fluid intake ( ORS, fruit juice and other fluids containing electrolytes and sugar).</a:t>
            </a:r>
          </a:p>
          <a:p>
            <a:r>
              <a:rPr lang="en-US" dirty="0" smtClean="0"/>
              <a:t>Give </a:t>
            </a:r>
            <a:r>
              <a:rPr lang="en-US" dirty="0" err="1" smtClean="0"/>
              <a:t>paracetamol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or high fever, interval should not be less than 6 hrs.</a:t>
            </a:r>
          </a:p>
          <a:p>
            <a:r>
              <a:rPr lang="en-US" dirty="0" smtClean="0"/>
              <a:t>Do not give </a:t>
            </a:r>
            <a:r>
              <a:rPr lang="en-US" dirty="0" err="1" smtClean="0"/>
              <a:t>Aspirn</a:t>
            </a:r>
            <a:r>
              <a:rPr lang="en-US" dirty="0" smtClean="0"/>
              <a:t>, Ibuprofen or other NSAIDS, it may aggravate gastritis or bleeding.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Dengue is most rapidly spreading mosquito-borne viral disease.</a:t>
            </a:r>
          </a:p>
          <a:p>
            <a:r>
              <a:rPr lang="en-US" dirty="0" smtClean="0"/>
              <a:t>In the last 50 yrs, incidence has increased 30 fold with an estimated 50 million dengue infections occur annually world wide.</a:t>
            </a:r>
          </a:p>
          <a:p>
            <a:r>
              <a:rPr lang="en-US" dirty="0" smtClean="0"/>
              <a:t>Some 1.8 billion of the population of south-east </a:t>
            </a:r>
            <a:r>
              <a:rPr lang="en-US" dirty="0" err="1" smtClean="0"/>
              <a:t>asia</a:t>
            </a:r>
            <a:r>
              <a:rPr lang="en-US" dirty="0" smtClean="0"/>
              <a:t> region and western pacific region are at risk for dengue which bear nearly 75% of global disease burden due to dengue.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Pt should be brought immediately to hospital if any of the following occur: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No clinical improvement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deterioration around the time of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defervescence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severe abdominal pain,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persistent vomiting,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cold and clammy extremities,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lethargy or irritability/ restlessness,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Bleeding( black stool, coffee ground </a:t>
            </a:r>
            <a:r>
              <a:rPr lang="en-US" dirty="0" err="1" smtClean="0"/>
              <a:t>vomitus</a:t>
            </a:r>
            <a:endParaRPr lang="en-US" dirty="0"/>
          </a:p>
          <a:p>
            <a:pPr>
              <a:buNone/>
            </a:pPr>
            <a:r>
              <a:rPr lang="en-US" dirty="0" smtClean="0"/>
              <a:t>     - Not passing urine for more than 4-6 hrs.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Group B- pt who should be referred for in- hospital management, these include-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Pt with warning sign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Pt with coexisting condition like( pregnancy,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infancy, old age, obesity, diabetes mellitus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renal failure, chronic hemolytic disease).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Certain social circumstances ( such as living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alone, living far from a health facility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without reliable means of transport).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If the pt has dengue with warning sign, the action plan should be as follows:-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Obtain reference </a:t>
            </a:r>
            <a:r>
              <a:rPr lang="en-US" dirty="0" err="1" smtClean="0"/>
              <a:t>haematocrit</a:t>
            </a:r>
            <a:r>
              <a:rPr lang="en-US" dirty="0" smtClean="0"/>
              <a:t> before fluid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therapy.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Give only isotonic solutions such as 0.9%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saline, RL or </a:t>
            </a:r>
            <a:r>
              <a:rPr lang="en-US" dirty="0" err="1" smtClean="0"/>
              <a:t>hartmann’s</a:t>
            </a:r>
            <a:r>
              <a:rPr lang="en-US" dirty="0" smtClean="0"/>
              <a:t> solution.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Start with 5-7 ml/kg/hr for 1-2 hrs,  then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reduce to 3-5 ml/kg/hr for 2-4 hrs , then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reduce to 2-3 ml/kg/hr or less acc to clinical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response.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Reassess the clinical status and repeat the </a:t>
            </a:r>
            <a:r>
              <a:rPr lang="en-US" dirty="0" err="1" smtClean="0"/>
              <a:t>haematocrit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haematocrit</a:t>
            </a:r>
            <a:r>
              <a:rPr lang="en-US" dirty="0" smtClean="0"/>
              <a:t> remains the same or rises minimally, continue the same rate (2-3ml/kg/hr ) for another 2-4 hrs.</a:t>
            </a:r>
          </a:p>
          <a:p>
            <a:r>
              <a:rPr lang="en-US" dirty="0" smtClean="0"/>
              <a:t>If vitals signs are worsening and </a:t>
            </a:r>
            <a:r>
              <a:rPr lang="en-US" dirty="0" err="1" smtClean="0"/>
              <a:t>haematocrit</a:t>
            </a:r>
            <a:r>
              <a:rPr lang="en-US" dirty="0" smtClean="0"/>
              <a:t> is rising rapidly, increase the rate to 5-7ml/kg/hr for 1-2 hrs.</a:t>
            </a:r>
          </a:p>
          <a:p>
            <a:r>
              <a:rPr lang="en-US" dirty="0" smtClean="0"/>
              <a:t>Reassess the clinical status, </a:t>
            </a:r>
            <a:r>
              <a:rPr lang="en-US" dirty="0" err="1" smtClean="0"/>
              <a:t>heamatocrit</a:t>
            </a:r>
            <a:r>
              <a:rPr lang="en-US" dirty="0" smtClean="0"/>
              <a:t> and review fluid infusion rates accordingly.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Maintain urine output of about 0.5ml/kg/hr.</a:t>
            </a:r>
          </a:p>
          <a:p>
            <a:r>
              <a:rPr lang="en-US" dirty="0" smtClean="0"/>
              <a:t>I.V. fluids are usually needed for only 24-48 hrs.</a:t>
            </a:r>
          </a:p>
          <a:p>
            <a:r>
              <a:rPr lang="en-US" dirty="0" smtClean="0"/>
              <a:t>Reduce fluids gradually when the rate of plasma leakage decreases towards the end of critical phase, which is indicated by adequate urine output, oral fluid intake  or </a:t>
            </a:r>
            <a:r>
              <a:rPr lang="en-US" dirty="0" err="1" smtClean="0"/>
              <a:t>haematocrit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decreasing below the baseline value in a stable pt.</a:t>
            </a:r>
            <a:endParaRPr lang="en-IN" dirty="0" smtClean="0"/>
          </a:p>
          <a:p>
            <a:r>
              <a:rPr lang="en-US" dirty="0" smtClean="0"/>
              <a:t>Monitoring of vital signs and peripheral perfusion 1-4 </a:t>
            </a:r>
            <a:r>
              <a:rPr lang="en-US" dirty="0" err="1" smtClean="0"/>
              <a:t>hrly</a:t>
            </a:r>
            <a:r>
              <a:rPr lang="en-US" dirty="0" smtClean="0"/>
              <a:t>, urine output 4-6 </a:t>
            </a:r>
            <a:r>
              <a:rPr lang="en-US" dirty="0" err="1" smtClean="0"/>
              <a:t>hrly</a:t>
            </a:r>
            <a:r>
              <a:rPr lang="en-US" dirty="0" smtClean="0"/>
              <a:t>, </a:t>
            </a:r>
            <a:r>
              <a:rPr lang="en-US" dirty="0" err="1" smtClean="0"/>
              <a:t>haematocrit</a:t>
            </a:r>
            <a:r>
              <a:rPr lang="en-US" dirty="0" smtClean="0"/>
              <a:t> before and after fluid replacement and then 6-12 </a:t>
            </a:r>
            <a:r>
              <a:rPr lang="en-US" dirty="0" err="1" smtClean="0"/>
              <a:t>hrly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 C- pt who require emergency treatment and urgent referral when they have severe dengue, these include :-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severe plasma leakage leading to dengue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shock and/or fluid accumulation with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respiratory distress.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severe </a:t>
            </a:r>
            <a:r>
              <a:rPr lang="en-US" dirty="0" err="1" smtClean="0"/>
              <a:t>haemorrhage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severe organ impairment ( hepatic damage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renal impairment, </a:t>
            </a:r>
            <a:r>
              <a:rPr lang="en-US" dirty="0" err="1" smtClean="0"/>
              <a:t>cardiomyopathy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encephalopathy or encephalitis).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_2015-09-30-01-23-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9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_2015-09-30-01-23-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heamorrhagic</a:t>
            </a:r>
            <a:r>
              <a:rPr lang="en-US" dirty="0" smtClean="0"/>
              <a:t> complication:-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Do not give intramuscular injection to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avoid trauma.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prophylactic platelet  transfusions for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severe thrombocytopenia in otherwise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haemodynamically</a:t>
            </a:r>
            <a:r>
              <a:rPr lang="en-US" dirty="0" smtClean="0"/>
              <a:t> stable pt have not been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shown to be effective and are not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necessary.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Pt at risk of major bleeding-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have prolonged and refractory shock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have </a:t>
            </a:r>
            <a:r>
              <a:rPr lang="en-US" dirty="0" err="1" smtClean="0"/>
              <a:t>hypotensive</a:t>
            </a:r>
            <a:r>
              <a:rPr lang="en-US" dirty="0" smtClean="0"/>
              <a:t> shock, renal or liver failure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severe and persistent metabolic acidosis.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are given NSAIDS agent.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have pre existing peptic ulcer disease.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are on an anticoagulant therapy.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have any form of trauma, including </a:t>
            </a:r>
            <a:r>
              <a:rPr lang="en-US" dirty="0" err="1" smtClean="0"/>
              <a:t>i.m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injection.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gue 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Severe bleeding can be recognized by-</a:t>
            </a:r>
          </a:p>
          <a:p>
            <a:pPr>
              <a:buNone/>
            </a:pPr>
            <a:r>
              <a:rPr lang="en-US" dirty="0" smtClean="0"/>
              <a:t>     - persistent or severe overt bleeding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decrease in </a:t>
            </a:r>
            <a:r>
              <a:rPr lang="en-US" dirty="0" err="1" smtClean="0"/>
              <a:t>haematocrit</a:t>
            </a:r>
            <a:r>
              <a:rPr lang="en-US" dirty="0" smtClean="0"/>
              <a:t> after fluid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resuscitation with unstable hemodynamic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condition.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refractory shock that fails to respond to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consecutive fluid resuscitation of 40-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60 ml/kg.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persistent metabolic acidosis ± a well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maintained systolic BP, especially in those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with severe </a:t>
            </a:r>
            <a:r>
              <a:rPr lang="en-US" dirty="0" err="1" smtClean="0"/>
              <a:t>abd</a:t>
            </a:r>
            <a:r>
              <a:rPr lang="en-US" dirty="0" smtClean="0"/>
              <a:t>. tenderness and distension.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Treatment of hemorrhagic complication:-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give 5-10 ml/kg of fresh packed RBCs or 10-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20 ml/kg of fresh whole blood.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A good clinical response includes improving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haemodynamic</a:t>
            </a:r>
            <a:r>
              <a:rPr lang="en-US" dirty="0" smtClean="0"/>
              <a:t> status and acid base balance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repeat BT if there is further blood loss or no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appropriate rise in </a:t>
            </a:r>
            <a:r>
              <a:rPr lang="en-US" dirty="0" err="1" smtClean="0"/>
              <a:t>hematocrit</a:t>
            </a:r>
            <a:r>
              <a:rPr lang="en-US" dirty="0" smtClean="0"/>
              <a:t> occur after BT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there is little evidence to support the use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transfusing the platelet concentrates and/or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FFP for severe bleeding, it can be </a:t>
            </a:r>
            <a:r>
              <a:rPr lang="en-US" dirty="0" err="1" smtClean="0"/>
              <a:t>practised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when bleeding can  not be managed with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fresh BT or fresh packed RBCs.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COMPLICATION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Fluid overload-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* causes- excessive or rapid </a:t>
            </a:r>
            <a:r>
              <a:rPr lang="en-US" dirty="0" err="1" smtClean="0"/>
              <a:t>i.v</a:t>
            </a:r>
            <a:r>
              <a:rPr lang="en-US" dirty="0" smtClean="0"/>
              <a:t>. fluid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- use of hypotonic solution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- use of large volume of fluid in pt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with unrecognized bleeding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- inappropriate use of FFP, Platelet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concentrate, cryoprecipitate.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- continuation of fluid when plasma 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leakage has resolved.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Clinical feature of fluid overload:-</a:t>
            </a:r>
          </a:p>
          <a:p>
            <a:pPr>
              <a:buNone/>
            </a:pPr>
            <a:r>
              <a:rPr lang="en-US" dirty="0" smtClean="0"/>
              <a:t>    - respiratory distress, difficulty in breathing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rapid breathing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chest wall </a:t>
            </a:r>
            <a:r>
              <a:rPr lang="en-US" dirty="0" err="1" smtClean="0"/>
              <a:t>indrawing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wheezing ( rather than </a:t>
            </a:r>
            <a:r>
              <a:rPr lang="en-US" dirty="0" err="1" smtClean="0"/>
              <a:t>crepitation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large pleural effusion/ tense </a:t>
            </a:r>
            <a:r>
              <a:rPr lang="en-US" dirty="0" err="1" smtClean="0"/>
              <a:t>ascites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increased JVP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pulmonary edema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irreversible shock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Management:-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O2 therapy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stopping of </a:t>
            </a:r>
            <a:r>
              <a:rPr lang="en-US" dirty="0" err="1" smtClean="0"/>
              <a:t>i.v</a:t>
            </a:r>
            <a:r>
              <a:rPr lang="en-US" dirty="0" smtClean="0"/>
              <a:t>. fluid, when following sign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present, </a:t>
            </a:r>
            <a:r>
              <a:rPr lang="en-US" dirty="0" err="1" smtClean="0"/>
              <a:t>i.v</a:t>
            </a:r>
            <a:r>
              <a:rPr lang="en-US" dirty="0" smtClean="0"/>
              <a:t>. fluid should be discontinued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a. signs of cessation of plasma leakage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b. stable pulse, BP and peripheral perfusion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c. </a:t>
            </a:r>
            <a:r>
              <a:rPr lang="en-US" dirty="0" err="1" smtClean="0"/>
              <a:t>haematocrit</a:t>
            </a:r>
            <a:r>
              <a:rPr lang="en-US" dirty="0" smtClean="0"/>
              <a:t> decreases in presence of a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good volume pulse.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d. </a:t>
            </a:r>
            <a:r>
              <a:rPr lang="en-US" dirty="0" err="1" smtClean="0"/>
              <a:t>afebrile</a:t>
            </a:r>
            <a:r>
              <a:rPr lang="en-US" dirty="0" smtClean="0"/>
              <a:t> for more than 24-48 hrs( without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antipyretic)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e. improving urine output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n-US" dirty="0" smtClean="0"/>
              <a:t>If the pt is </a:t>
            </a:r>
            <a:r>
              <a:rPr lang="en-US" dirty="0" err="1" smtClean="0"/>
              <a:t>haemodynamically</a:t>
            </a:r>
            <a:r>
              <a:rPr lang="en-US" dirty="0" smtClean="0"/>
              <a:t> stable and is out of the critical phase ( 24-48 hrs of </a:t>
            </a:r>
            <a:r>
              <a:rPr lang="en-US" dirty="0" err="1" smtClean="0"/>
              <a:t>defervescence</a:t>
            </a:r>
            <a:r>
              <a:rPr lang="en-US" dirty="0" smtClean="0"/>
              <a:t>) stoop </a:t>
            </a:r>
            <a:r>
              <a:rPr lang="en-US" dirty="0" err="1" smtClean="0"/>
              <a:t>i.v</a:t>
            </a:r>
            <a:r>
              <a:rPr lang="en-US" dirty="0" smtClean="0"/>
              <a:t>. fluid but continue close monitoring.</a:t>
            </a:r>
          </a:p>
          <a:p>
            <a:r>
              <a:rPr lang="en-US" dirty="0" smtClean="0"/>
              <a:t>If necessary, give oral or </a:t>
            </a:r>
            <a:r>
              <a:rPr lang="en-US" dirty="0" err="1" smtClean="0"/>
              <a:t>i.v</a:t>
            </a:r>
            <a:r>
              <a:rPr lang="en-US" dirty="0" smtClean="0"/>
              <a:t>. </a:t>
            </a:r>
            <a:r>
              <a:rPr lang="en-US" dirty="0" err="1" smtClean="0"/>
              <a:t>furosemide</a:t>
            </a:r>
            <a:r>
              <a:rPr lang="en-US" dirty="0" smtClean="0"/>
              <a:t> 0.1-0.5mg/kg/ dose once or twice daily or a continuous infusion of </a:t>
            </a:r>
            <a:r>
              <a:rPr lang="en-US" dirty="0" err="1" smtClean="0"/>
              <a:t>furosemide</a:t>
            </a:r>
            <a:r>
              <a:rPr lang="en-US" dirty="0" smtClean="0"/>
              <a:t> 0.1mg/kg/hr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Other complication-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hyperglycemia and hypoglycemia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electrolyte and acid base imbalance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 err="1" smtClean="0"/>
              <a:t>hypokalemia</a:t>
            </a:r>
            <a:r>
              <a:rPr lang="en-US" dirty="0" smtClean="0"/>
              <a:t>, </a:t>
            </a:r>
            <a:r>
              <a:rPr lang="en-US" dirty="0" err="1" smtClean="0"/>
              <a:t>hyperkalemia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serum calcium imbalance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metabolic acidosis ( sodium bicarbonate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for metabolic acidosis is not recommended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for pH ≥ 7.15).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Supportive care-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renal replacement therapy with preference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to continuous </a:t>
            </a:r>
            <a:r>
              <a:rPr lang="en-US" dirty="0" err="1" smtClean="0"/>
              <a:t>veno</a:t>
            </a:r>
            <a:r>
              <a:rPr lang="en-US" dirty="0" smtClean="0"/>
              <a:t>-venous dialysis.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vasopressor</a:t>
            </a:r>
            <a:r>
              <a:rPr lang="en-US" dirty="0" smtClean="0"/>
              <a:t> and </a:t>
            </a:r>
            <a:r>
              <a:rPr lang="en-US" dirty="0" err="1" smtClean="0"/>
              <a:t>inotropic</a:t>
            </a:r>
            <a:r>
              <a:rPr lang="en-US" dirty="0" smtClean="0"/>
              <a:t> to prevent life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threatening hypotension.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further treatment of organ impairment like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severe hepatic involvement 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encephalopathy or cardiac abnormalities.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no evidence in </a:t>
            </a:r>
            <a:r>
              <a:rPr lang="en-US" dirty="0" err="1" smtClean="0"/>
              <a:t>favour</a:t>
            </a:r>
            <a:r>
              <a:rPr lang="en-US" dirty="0" smtClean="0"/>
              <a:t> of use of steroid, </a:t>
            </a:r>
            <a:r>
              <a:rPr lang="en-US" dirty="0" err="1" smtClean="0"/>
              <a:t>i.v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immunoglobulins</a:t>
            </a:r>
            <a:r>
              <a:rPr lang="en-US" dirty="0" smtClean="0"/>
              <a:t> or recombinant activated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factor VII.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Virus isolation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Nucleic acid detection </a:t>
            </a:r>
          </a:p>
          <a:p>
            <a:pPr marL="514350" indent="-514350"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a.RT</a:t>
            </a:r>
            <a:r>
              <a:rPr lang="en-US" dirty="0" smtClean="0"/>
              <a:t>-PCR</a:t>
            </a:r>
          </a:p>
          <a:p>
            <a:pPr marL="514350" indent="-514350">
              <a:buNone/>
            </a:pPr>
            <a:r>
              <a:rPr lang="en-US" dirty="0" smtClean="0"/>
              <a:t>         b. Real- time RT-PCR </a:t>
            </a:r>
          </a:p>
          <a:p>
            <a:pPr marL="514350" indent="-514350">
              <a:buNone/>
            </a:pPr>
            <a:r>
              <a:rPr lang="en-US" dirty="0" smtClean="0"/>
              <a:t>         c. Isothermal amplification method </a:t>
            </a:r>
          </a:p>
          <a:p>
            <a:pPr marL="514350" indent="-514350">
              <a:buNone/>
            </a:pPr>
            <a:r>
              <a:rPr lang="en-US" dirty="0" smtClean="0"/>
              <a:t>3. Detection of antigens </a:t>
            </a:r>
          </a:p>
          <a:p>
            <a:pPr marL="514350" indent="-514350">
              <a:buNone/>
            </a:pPr>
            <a:r>
              <a:rPr lang="en-US" dirty="0" smtClean="0"/>
              <a:t>4. Serological tests  </a:t>
            </a:r>
          </a:p>
          <a:p>
            <a:pPr marL="514350" indent="-514350">
              <a:buNone/>
            </a:pPr>
            <a:r>
              <a:rPr lang="en-US" dirty="0" smtClean="0"/>
              <a:t>         a. MAC-ELISA</a:t>
            </a:r>
          </a:p>
          <a:p>
            <a:pPr marL="514350" indent="-514350">
              <a:buNone/>
            </a:pPr>
            <a:r>
              <a:rPr lang="en-US" dirty="0" smtClean="0"/>
              <a:t>         b. </a:t>
            </a:r>
            <a:r>
              <a:rPr lang="en-US" dirty="0" err="1" smtClean="0"/>
              <a:t>IgG</a:t>
            </a:r>
            <a:r>
              <a:rPr lang="en-US" dirty="0" smtClean="0"/>
              <a:t> ELISA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c. </a:t>
            </a:r>
            <a:r>
              <a:rPr lang="en-US" dirty="0" err="1" smtClean="0"/>
              <a:t>IgM</a:t>
            </a:r>
            <a:r>
              <a:rPr lang="en-US" dirty="0" smtClean="0"/>
              <a:t>/</a:t>
            </a:r>
            <a:r>
              <a:rPr lang="en-US" dirty="0" err="1" smtClean="0"/>
              <a:t>IgG</a:t>
            </a:r>
            <a:r>
              <a:rPr lang="en-US" dirty="0" smtClean="0"/>
              <a:t> ratio </a:t>
            </a:r>
          </a:p>
          <a:p>
            <a:pPr>
              <a:buNone/>
            </a:pPr>
            <a:r>
              <a:rPr lang="en-US" dirty="0" smtClean="0"/>
              <a:t>      d.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e. </a:t>
            </a:r>
            <a:r>
              <a:rPr lang="en-US" dirty="0" err="1" smtClean="0"/>
              <a:t>haemagglutinion</a:t>
            </a:r>
            <a:r>
              <a:rPr lang="en-US" dirty="0" smtClean="0"/>
              <a:t>- inhibition test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Reported case fatality rates for this region are approximately 1% but in </a:t>
            </a:r>
            <a:r>
              <a:rPr lang="en-US" dirty="0"/>
              <a:t>I</a:t>
            </a:r>
            <a:r>
              <a:rPr lang="en-US" dirty="0" smtClean="0"/>
              <a:t>ndia and Indonesia focal </a:t>
            </a:r>
            <a:r>
              <a:rPr lang="en-US" dirty="0" err="1" smtClean="0"/>
              <a:t>outbrakes</a:t>
            </a:r>
            <a:r>
              <a:rPr lang="en-US" dirty="0" smtClean="0"/>
              <a:t> away from urban areas have case fatality around 3-5%.</a:t>
            </a:r>
          </a:p>
          <a:p>
            <a:r>
              <a:rPr lang="en-US" dirty="0" smtClean="0"/>
              <a:t>Correct pronunciation of dengue is ‟ </a:t>
            </a:r>
            <a:r>
              <a:rPr lang="en-US" dirty="0" err="1" smtClean="0"/>
              <a:t>dengi</a:t>
            </a:r>
            <a:r>
              <a:rPr lang="en-US" dirty="0" smtClean="0"/>
              <a:t> ”.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1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501122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364"/>
            <a:ext cx="9154252" cy="6225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Chimeric</a:t>
            </a:r>
            <a:r>
              <a:rPr lang="en-US" dirty="0" smtClean="0"/>
              <a:t> tetravalent vaccine in which structural genes (</a:t>
            </a:r>
            <a:r>
              <a:rPr lang="en-US" dirty="0" err="1" smtClean="0"/>
              <a:t>prM</a:t>
            </a:r>
            <a:r>
              <a:rPr lang="en-US" dirty="0" smtClean="0"/>
              <a:t> and E )each of the four dengue virus were inserted to replace those of yellow fever viruses in the yellow fever 17D vaccine.</a:t>
            </a:r>
          </a:p>
          <a:p>
            <a:pPr marL="514350" indent="-514350">
              <a:buAutoNum type="arabicPeriod"/>
            </a:pPr>
            <a:r>
              <a:rPr lang="en-US" dirty="0" smtClean="0"/>
              <a:t>DEN-Den chimeras structural protein of DEN-1,3 and 4 is inserted into infectious clone of DEN2.</a:t>
            </a:r>
          </a:p>
          <a:p>
            <a:pPr marL="514350" indent="-514350">
              <a:buAutoNum type="arabicPeriod"/>
            </a:pPr>
            <a:r>
              <a:rPr lang="en-US" dirty="0" smtClean="0"/>
              <a:t>4 serotypes, each attenuated </a:t>
            </a:r>
            <a:r>
              <a:rPr lang="en-US" dirty="0" err="1" smtClean="0"/>
              <a:t>dy</a:t>
            </a:r>
            <a:r>
              <a:rPr lang="en-US" dirty="0" smtClean="0"/>
              <a:t> passage in primary dog kidney cells and  prepared as candidate vaccine in fetal rhesus monkey lung cells.</a:t>
            </a:r>
          </a:p>
          <a:p>
            <a:pPr marL="514350" indent="-514350"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/>
          <a:lstStyle/>
          <a:p>
            <a:r>
              <a:rPr lang="en-US" dirty="0" smtClean="0"/>
              <a:t>Dengue case classification-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grouped into 3 categories-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1. Undifferentiated fever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2. Dengue fever (DF)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3. Dengue </a:t>
            </a:r>
            <a:r>
              <a:rPr lang="en-US" dirty="0" err="1" smtClean="0"/>
              <a:t>haemorrhagic</a:t>
            </a:r>
            <a:r>
              <a:rPr lang="en-US" dirty="0" smtClean="0"/>
              <a:t> fever (DHF)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 DHF  further classified into 4 severity grades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with grade III and grade IV defined as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dengue shock syndrome (DSS).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E DENGU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1"/>
            <a:ext cx="8572560" cy="6572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Dengue virus is small single stranded RNA virus. </a:t>
            </a:r>
          </a:p>
          <a:p>
            <a:r>
              <a:rPr lang="en-US" dirty="0" smtClean="0"/>
              <a:t>4 distinct serotype ( DEN 1 to DEN 4) </a:t>
            </a:r>
          </a:p>
          <a:p>
            <a:r>
              <a:rPr lang="en-US" dirty="0" smtClean="0"/>
              <a:t>Transmitted to human through the bite of infected  </a:t>
            </a:r>
            <a:r>
              <a:rPr lang="en-US" dirty="0" err="1" smtClean="0"/>
              <a:t>Aedes</a:t>
            </a:r>
            <a:r>
              <a:rPr lang="en-US" dirty="0" smtClean="0"/>
              <a:t> </a:t>
            </a:r>
            <a:r>
              <a:rPr lang="en-US" dirty="0" err="1" smtClean="0"/>
              <a:t>aegypti</a:t>
            </a:r>
            <a:r>
              <a:rPr lang="en-US" dirty="0" smtClean="0"/>
              <a:t> mosquito.</a:t>
            </a:r>
          </a:p>
          <a:p>
            <a:r>
              <a:rPr lang="en-US" dirty="0" smtClean="0"/>
              <a:t>Incubation period is 4-10 days.</a:t>
            </a:r>
          </a:p>
          <a:p>
            <a:r>
              <a:rPr lang="en-US" dirty="0" smtClean="0"/>
              <a:t>Primary infection is thought to induce life long immunity to infecting serotype.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588936"/>
            <a:ext cx="6786610" cy="626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2533</Words>
  <Application>Microsoft Office PowerPoint</Application>
  <PresentationFormat>On-screen Show (4:3)</PresentationFormat>
  <Paragraphs>334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EPIDEMIOLOGY</vt:lpstr>
      <vt:lpstr>Slide 4</vt:lpstr>
      <vt:lpstr>Slide 5</vt:lpstr>
      <vt:lpstr>Slide 6</vt:lpstr>
      <vt:lpstr>Slide 7</vt:lpstr>
      <vt:lpstr>TRANSMISSION</vt:lpstr>
      <vt:lpstr>Slide 9</vt:lpstr>
      <vt:lpstr>CLINICAL MANAGEMENT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MANGEMENT</vt:lpstr>
      <vt:lpstr>WHEN TO REFER</vt:lpstr>
      <vt:lpstr>Slide 27</vt:lpstr>
      <vt:lpstr>TREATMENT ACCORDING TO  GROUPS A-C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TREATMENT OF COMPLICATION</vt:lpstr>
      <vt:lpstr>Slide 43</vt:lpstr>
      <vt:lpstr>Slide 44</vt:lpstr>
      <vt:lpstr>Slide 45</vt:lpstr>
      <vt:lpstr>Slide 46</vt:lpstr>
      <vt:lpstr>Slide 47</vt:lpstr>
      <vt:lpstr>diagnosis</vt:lpstr>
      <vt:lpstr>Slide 49</vt:lpstr>
      <vt:lpstr>Slide 50</vt:lpstr>
      <vt:lpstr>Slide 51</vt:lpstr>
      <vt:lpstr>VACCINES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s</cp:lastModifiedBy>
  <cp:revision>116</cp:revision>
  <dcterms:created xsi:type="dcterms:W3CDTF">2015-09-29T12:10:56Z</dcterms:created>
  <dcterms:modified xsi:type="dcterms:W3CDTF">2015-09-30T07:19:45Z</dcterms:modified>
</cp:coreProperties>
</file>